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83" r:id="rId2"/>
    <p:sldId id="431" r:id="rId3"/>
    <p:sldId id="423" r:id="rId4"/>
    <p:sldId id="386" r:id="rId5"/>
    <p:sldId id="387" r:id="rId6"/>
    <p:sldId id="412" r:id="rId7"/>
    <p:sldId id="437" r:id="rId8"/>
    <p:sldId id="415" r:id="rId9"/>
    <p:sldId id="433" r:id="rId10"/>
    <p:sldId id="432" r:id="rId11"/>
    <p:sldId id="439" r:id="rId12"/>
    <p:sldId id="440" r:id="rId13"/>
    <p:sldId id="434" r:id="rId14"/>
    <p:sldId id="443" r:id="rId15"/>
    <p:sldId id="462" r:id="rId16"/>
    <p:sldId id="442" r:id="rId17"/>
    <p:sldId id="438" r:id="rId18"/>
  </p:sldIdLst>
  <p:sldSz cx="24384000" cy="13716000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A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1209" autoAdjust="0"/>
  </p:normalViewPr>
  <p:slideViewPr>
    <p:cSldViewPr>
      <p:cViewPr>
        <p:scale>
          <a:sx n="40" d="100"/>
          <a:sy n="40" d="100"/>
        </p:scale>
        <p:origin x="-2028" y="-672"/>
      </p:cViewPr>
      <p:guideLst>
        <p:guide orient="horz" pos="4320"/>
        <p:guide orient="horz" pos="3141"/>
        <p:guide orient="horz" pos="4910"/>
        <p:guide orient="horz" pos="3912"/>
        <p:guide orient="horz" pos="6225"/>
        <p:guide orient="horz" pos="7450"/>
        <p:guide orient="horz" pos="4683"/>
        <p:guide orient="horz" pos="2143"/>
        <p:guide orient="horz" pos="5499"/>
        <p:guide orient="horz" pos="3322"/>
        <p:guide pos="7725"/>
        <p:guide pos="1058"/>
        <p:guide pos="2373"/>
        <p:guide pos="9857"/>
        <p:guide pos="9630"/>
        <p:guide pos="105"/>
        <p:guide pos="6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713835077045576"/>
          <c:y val="4.9556451192923005E-2"/>
          <c:w val="0.35050260229163271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Паттерны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6"/>
            <c:bubble3D val="0"/>
            <c:spPr>
              <a:solidFill>
                <a:srgbClr val="BCE292"/>
              </a:solidFill>
            </c:spPr>
          </c:dPt>
          <c:dPt>
            <c:idx val="7"/>
            <c:bubble3D val="0"/>
            <c:spPr>
              <a:solidFill>
                <a:srgbClr val="92D050"/>
              </a:solidFill>
            </c:spPr>
          </c:dPt>
          <c:dPt>
            <c:idx val="8"/>
            <c:bubble3D val="0"/>
            <c:spPr>
              <a:solidFill>
                <a:srgbClr val="74B230"/>
              </a:solidFill>
            </c:spPr>
          </c:dPt>
          <c:dPt>
            <c:idx val="9"/>
            <c:bubble3D val="0"/>
            <c:spPr>
              <a:solidFill>
                <a:srgbClr val="33CC33"/>
              </a:solidFill>
            </c:spPr>
          </c:dPt>
          <c:dPt>
            <c:idx val="10"/>
            <c:bubble3D val="0"/>
            <c:spPr>
              <a:solidFill>
                <a:srgbClr val="00CC99"/>
              </a:solidFill>
            </c:spPr>
          </c:dPt>
          <c:dLbls>
            <c:dLbl>
              <c:idx val="1"/>
              <c:layout>
                <c:manualLayout>
                  <c:x val="-3.3685057486381315E-2"/>
                  <c:y val="9.7282036796750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9727468611364377E-2"/>
                  <c:y val="8.376467284885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185575322045829E-2"/>
                  <c:y val="-2.5132407163092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1845133527068303E-2"/>
                  <c:y val="-0.110303650747401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6655911192539788E-2"/>
                  <c:y val="4.3155469704755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7573381088907905E-2"/>
                  <c:y val="0.111570412511817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800" b="1">
                    <a:latin typeface="Trebuchet M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"низкоресурсные на закате карьеры"</c:v>
                </c:pt>
                <c:pt idx="1">
                  <c:v>"финансово нагруженные горожане"</c:v>
                </c:pt>
                <c:pt idx="2">
                  <c:v>"малообеспеченные и доверчивые"</c:v>
                </c:pt>
                <c:pt idx="3">
                  <c:v>"фрустрированные экстерналы"</c:v>
                </c:pt>
                <c:pt idx="4">
                  <c:v>"авантюрные"</c:v>
                </c:pt>
                <c:pt idx="5">
                  <c:v>"финансовые аутсайдеры"</c:v>
                </c:pt>
                <c:pt idx="6">
                  <c:v>"умеренные и осторожные"</c:v>
                </c:pt>
                <c:pt idx="7">
                  <c:v>"планирующие и разборчивые"</c:v>
                </c:pt>
                <c:pt idx="8">
                  <c:v>"финансово беспроблемные пенсионеры"</c:v>
                </c:pt>
                <c:pt idx="9">
                  <c:v>"благополучные"</c:v>
                </c:pt>
                <c:pt idx="10">
                  <c:v>"индивидуалисты"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8.6999999999999993</c:v>
                </c:pt>
                <c:pt idx="1">
                  <c:v>3.4</c:v>
                </c:pt>
                <c:pt idx="2">
                  <c:v>11.5</c:v>
                </c:pt>
                <c:pt idx="3">
                  <c:v>8</c:v>
                </c:pt>
                <c:pt idx="4">
                  <c:v>14.35</c:v>
                </c:pt>
                <c:pt idx="5">
                  <c:v>10.199999999999999</c:v>
                </c:pt>
                <c:pt idx="6">
                  <c:v>5.6</c:v>
                </c:pt>
                <c:pt idx="7">
                  <c:v>6.95</c:v>
                </c:pt>
                <c:pt idx="8">
                  <c:v>5.6</c:v>
                </c:pt>
                <c:pt idx="9">
                  <c:v>12.35</c:v>
                </c:pt>
                <c:pt idx="10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0773E-559C-43D6-A1AB-BAABA7472C9E}" type="doc">
      <dgm:prSet loTypeId="urn:microsoft.com/office/officeart/2005/8/layout/funnel1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8188E302-217C-4ACB-9F3C-6F7EA7DE3C1B}">
      <dgm:prSet phldrT="[Текст]" custT="1"/>
      <dgm:spPr/>
      <dgm:t>
        <a:bodyPr/>
        <a:lstStyle/>
        <a:p>
          <a:r>
            <a:rPr lang="ru-RU" sz="3200" b="1" dirty="0" smtClean="0"/>
            <a:t>Субъективные  факторы</a:t>
          </a:r>
          <a:endParaRPr lang="ru-RU" sz="3200" b="1" dirty="0"/>
        </a:p>
      </dgm:t>
    </dgm:pt>
    <dgm:pt modelId="{0CF6B245-D62F-4F2A-8AD6-8423401FC48D}" type="parTrans" cxnId="{8A80BFF7-550F-44DC-B280-802E7D5D5744}">
      <dgm:prSet/>
      <dgm:spPr/>
      <dgm:t>
        <a:bodyPr/>
        <a:lstStyle/>
        <a:p>
          <a:endParaRPr lang="ru-RU"/>
        </a:p>
      </dgm:t>
    </dgm:pt>
    <dgm:pt modelId="{B68194A4-779E-4A28-9DB0-D4945F47B246}" type="sibTrans" cxnId="{8A80BFF7-550F-44DC-B280-802E7D5D5744}">
      <dgm:prSet/>
      <dgm:spPr/>
      <dgm:t>
        <a:bodyPr/>
        <a:lstStyle/>
        <a:p>
          <a:endParaRPr lang="ru-RU"/>
        </a:p>
      </dgm:t>
    </dgm:pt>
    <dgm:pt modelId="{F3D2B7D0-EC87-4D0A-A5BB-D5E49488E354}">
      <dgm:prSet phldrT="[Текст]" custT="1"/>
      <dgm:spPr/>
      <dgm:t>
        <a:bodyPr/>
        <a:lstStyle/>
        <a:p>
          <a:r>
            <a:rPr lang="ru-RU" sz="3200" b="1" dirty="0" smtClean="0"/>
            <a:t>Финансовая активность</a:t>
          </a:r>
          <a:endParaRPr lang="ru-RU" sz="3200" b="1" dirty="0"/>
        </a:p>
      </dgm:t>
    </dgm:pt>
    <dgm:pt modelId="{A6EC5164-C85D-4915-835F-64DF7860E840}" type="parTrans" cxnId="{72D8B81E-13D2-464F-8B75-53C3D82473F6}">
      <dgm:prSet/>
      <dgm:spPr/>
      <dgm:t>
        <a:bodyPr/>
        <a:lstStyle/>
        <a:p>
          <a:endParaRPr lang="ru-RU"/>
        </a:p>
      </dgm:t>
    </dgm:pt>
    <dgm:pt modelId="{F22AF08A-10DF-4329-9A82-F0A0D5470F62}" type="sibTrans" cxnId="{72D8B81E-13D2-464F-8B75-53C3D82473F6}">
      <dgm:prSet/>
      <dgm:spPr/>
      <dgm:t>
        <a:bodyPr/>
        <a:lstStyle/>
        <a:p>
          <a:endParaRPr lang="ru-RU"/>
        </a:p>
      </dgm:t>
    </dgm:pt>
    <dgm:pt modelId="{BDFF92DC-52CC-4154-BF45-7C4D7945E918}">
      <dgm:prSet phldrT="[Текст]" custT="1"/>
      <dgm:spPr/>
      <dgm:t>
        <a:bodyPr/>
        <a:lstStyle/>
        <a:p>
          <a:r>
            <a:rPr lang="ru-RU" sz="3200" b="1" dirty="0" smtClean="0"/>
            <a:t>Объективные факторы</a:t>
          </a:r>
          <a:endParaRPr lang="ru-RU" sz="3200" b="1" dirty="0"/>
        </a:p>
      </dgm:t>
    </dgm:pt>
    <dgm:pt modelId="{CC3E35A3-3528-4E9C-8402-B29D94DE92F8}" type="parTrans" cxnId="{B21CC763-5FDF-4FCE-970B-E84C299E11FC}">
      <dgm:prSet/>
      <dgm:spPr/>
      <dgm:t>
        <a:bodyPr/>
        <a:lstStyle/>
        <a:p>
          <a:endParaRPr lang="ru-RU"/>
        </a:p>
      </dgm:t>
    </dgm:pt>
    <dgm:pt modelId="{95DC8D09-11D5-406B-844C-7A0D2F20E107}" type="sibTrans" cxnId="{B21CC763-5FDF-4FCE-970B-E84C299E11FC}">
      <dgm:prSet/>
      <dgm:spPr/>
      <dgm:t>
        <a:bodyPr/>
        <a:lstStyle/>
        <a:p>
          <a:endParaRPr lang="ru-RU"/>
        </a:p>
      </dgm:t>
    </dgm:pt>
    <dgm:pt modelId="{8C0B16E9-B539-47E0-A845-BA9D1729E655}">
      <dgm:prSet phldrT="[Текст]"/>
      <dgm:spPr/>
      <dgm:t>
        <a:bodyPr/>
        <a:lstStyle/>
        <a:p>
          <a:r>
            <a:rPr lang="ru-RU" dirty="0" smtClean="0">
              <a:latin typeface="Trebuchet MS" panose="020B0603020202020204" pitchFamily="34" charset="0"/>
            </a:rPr>
            <a:t>Модель </a:t>
          </a:r>
          <a:r>
            <a:rPr lang="ru-RU" dirty="0" smtClean="0">
              <a:solidFill>
                <a:schemeClr val="tx1"/>
              </a:solidFill>
              <a:latin typeface="Trebuchet MS" pitchFamily="34" charset="0"/>
            </a:rPr>
            <a:t>(паттерн) </a:t>
          </a:r>
          <a:r>
            <a:rPr lang="ru-RU" dirty="0" smtClean="0">
              <a:latin typeface="Trebuchet MS" panose="020B0603020202020204" pitchFamily="34" charset="0"/>
            </a:rPr>
            <a:t>финансового поведения</a:t>
          </a:r>
          <a:endParaRPr lang="ru-RU" b="1" dirty="0"/>
        </a:p>
      </dgm:t>
    </dgm:pt>
    <dgm:pt modelId="{3DA6EC89-606F-4BC4-99DD-82AE7126611E}" type="parTrans" cxnId="{8BA8B207-B4A9-4437-AF18-53C9E97C4A3A}">
      <dgm:prSet/>
      <dgm:spPr/>
      <dgm:t>
        <a:bodyPr/>
        <a:lstStyle/>
        <a:p>
          <a:endParaRPr lang="ru-RU"/>
        </a:p>
      </dgm:t>
    </dgm:pt>
    <dgm:pt modelId="{A0077AFF-0BBA-40D3-A5E9-C540DF585F43}" type="sibTrans" cxnId="{8BA8B207-B4A9-4437-AF18-53C9E97C4A3A}">
      <dgm:prSet/>
      <dgm:spPr/>
      <dgm:t>
        <a:bodyPr/>
        <a:lstStyle/>
        <a:p>
          <a:endParaRPr lang="ru-RU"/>
        </a:p>
      </dgm:t>
    </dgm:pt>
    <dgm:pt modelId="{935C01F2-E874-457F-A5BE-C2612AE65F4A}" type="pres">
      <dgm:prSet presAssocID="{CEA0773E-559C-43D6-A1AB-BAABA7472C9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BE3731-707E-4906-8FDE-84C5C87F009B}" type="pres">
      <dgm:prSet presAssocID="{CEA0773E-559C-43D6-A1AB-BAABA7472C9E}" presName="ellipse" presStyleLbl="trBgShp" presStyleIdx="0" presStyleCnt="1" custScaleX="158869"/>
      <dgm:spPr/>
    </dgm:pt>
    <dgm:pt modelId="{52DE6A52-E623-4086-A47F-54AFFA3ECDA7}" type="pres">
      <dgm:prSet presAssocID="{CEA0773E-559C-43D6-A1AB-BAABA7472C9E}" presName="arrow1" presStyleLbl="fgShp" presStyleIdx="0" presStyleCnt="1"/>
      <dgm:spPr/>
    </dgm:pt>
    <dgm:pt modelId="{1B33454B-0837-4DBB-BB6D-ED85EDDA487C}" type="pres">
      <dgm:prSet presAssocID="{CEA0773E-559C-43D6-A1AB-BAABA7472C9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CCDB7-787C-4E74-8B0A-FC23C9DEF24A}" type="pres">
      <dgm:prSet presAssocID="{F3D2B7D0-EC87-4D0A-A5BB-D5E49488E354}" presName="item1" presStyleLbl="node1" presStyleIdx="0" presStyleCnt="3" custScaleX="193309" custScaleY="99529" custLinFactNeighborX="-11514" custLinFactNeighborY="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CCACA-08E5-42E8-80B7-3058D298D366}" type="pres">
      <dgm:prSet presAssocID="{BDFF92DC-52CC-4154-BF45-7C4D7945E918}" presName="item2" presStyleLbl="node1" presStyleIdx="1" presStyleCnt="3" custScaleX="193309" custScaleY="99529" custLinFactNeighborX="-31014" custLinFactNeighborY="-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8DEB9-DD79-4605-B4DB-82F2E3C2D24A}" type="pres">
      <dgm:prSet presAssocID="{8C0B16E9-B539-47E0-A845-BA9D1729E655}" presName="item3" presStyleLbl="node1" presStyleIdx="2" presStyleCnt="3" custScaleX="193309" custScaleY="99529" custLinFactNeighborX="48876" custLinFactNeighborY="15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7F570-7901-47D6-A84C-D4927BCCA6BF}" type="pres">
      <dgm:prSet presAssocID="{CEA0773E-559C-43D6-A1AB-BAABA7472C9E}" presName="funnel" presStyleLbl="trAlignAcc1" presStyleIdx="0" presStyleCnt="1" custScaleX="155847" custLinFactNeighborX="-337" custLinFactNeighborY="7938"/>
      <dgm:spPr/>
    </dgm:pt>
  </dgm:ptLst>
  <dgm:cxnLst>
    <dgm:cxn modelId="{B21CC763-5FDF-4FCE-970B-E84C299E11FC}" srcId="{CEA0773E-559C-43D6-A1AB-BAABA7472C9E}" destId="{BDFF92DC-52CC-4154-BF45-7C4D7945E918}" srcOrd="2" destOrd="0" parTransId="{CC3E35A3-3528-4E9C-8402-B29D94DE92F8}" sibTransId="{95DC8D09-11D5-406B-844C-7A0D2F20E107}"/>
    <dgm:cxn modelId="{A4C08301-791C-47B7-9904-847EDBD06B22}" type="presOf" srcId="{8C0B16E9-B539-47E0-A845-BA9D1729E655}" destId="{1B33454B-0837-4DBB-BB6D-ED85EDDA487C}" srcOrd="0" destOrd="0" presId="urn:microsoft.com/office/officeart/2005/8/layout/funnel1"/>
    <dgm:cxn modelId="{8A80BFF7-550F-44DC-B280-802E7D5D5744}" srcId="{CEA0773E-559C-43D6-A1AB-BAABA7472C9E}" destId="{8188E302-217C-4ACB-9F3C-6F7EA7DE3C1B}" srcOrd="0" destOrd="0" parTransId="{0CF6B245-D62F-4F2A-8AD6-8423401FC48D}" sibTransId="{B68194A4-779E-4A28-9DB0-D4945F47B246}"/>
    <dgm:cxn modelId="{AC54FDFD-55FA-437A-89E1-1A3B534E7EE6}" type="presOf" srcId="{8188E302-217C-4ACB-9F3C-6F7EA7DE3C1B}" destId="{8A68DEB9-DD79-4605-B4DB-82F2E3C2D24A}" srcOrd="0" destOrd="0" presId="urn:microsoft.com/office/officeart/2005/8/layout/funnel1"/>
    <dgm:cxn modelId="{72D8B81E-13D2-464F-8B75-53C3D82473F6}" srcId="{CEA0773E-559C-43D6-A1AB-BAABA7472C9E}" destId="{F3D2B7D0-EC87-4D0A-A5BB-D5E49488E354}" srcOrd="1" destOrd="0" parTransId="{A6EC5164-C85D-4915-835F-64DF7860E840}" sibTransId="{F22AF08A-10DF-4329-9A82-F0A0D5470F62}"/>
    <dgm:cxn modelId="{66F8C332-516D-49B3-89C6-F0AFCB6B0AF1}" type="presOf" srcId="{F3D2B7D0-EC87-4D0A-A5BB-D5E49488E354}" destId="{D6DCCACA-08E5-42E8-80B7-3058D298D366}" srcOrd="0" destOrd="0" presId="urn:microsoft.com/office/officeart/2005/8/layout/funnel1"/>
    <dgm:cxn modelId="{8BA8B207-B4A9-4437-AF18-53C9E97C4A3A}" srcId="{CEA0773E-559C-43D6-A1AB-BAABA7472C9E}" destId="{8C0B16E9-B539-47E0-A845-BA9D1729E655}" srcOrd="3" destOrd="0" parTransId="{3DA6EC89-606F-4BC4-99DD-82AE7126611E}" sibTransId="{A0077AFF-0BBA-40D3-A5E9-C540DF585F43}"/>
    <dgm:cxn modelId="{3F1BC0E0-2AA3-4C7D-B46F-C134E2DAEB39}" type="presOf" srcId="{BDFF92DC-52CC-4154-BF45-7C4D7945E918}" destId="{2E1CCDB7-787C-4E74-8B0A-FC23C9DEF24A}" srcOrd="0" destOrd="0" presId="urn:microsoft.com/office/officeart/2005/8/layout/funnel1"/>
    <dgm:cxn modelId="{F45A74E1-0BBA-44CC-8CA7-12956A155898}" type="presOf" srcId="{CEA0773E-559C-43D6-A1AB-BAABA7472C9E}" destId="{935C01F2-E874-457F-A5BE-C2612AE65F4A}" srcOrd="0" destOrd="0" presId="urn:microsoft.com/office/officeart/2005/8/layout/funnel1"/>
    <dgm:cxn modelId="{C11A8F88-2D73-4BAD-8F5B-792219264952}" type="presParOf" srcId="{935C01F2-E874-457F-A5BE-C2612AE65F4A}" destId="{89BE3731-707E-4906-8FDE-84C5C87F009B}" srcOrd="0" destOrd="0" presId="urn:microsoft.com/office/officeart/2005/8/layout/funnel1"/>
    <dgm:cxn modelId="{219474AE-9C69-40AB-8C81-419F8EC0596B}" type="presParOf" srcId="{935C01F2-E874-457F-A5BE-C2612AE65F4A}" destId="{52DE6A52-E623-4086-A47F-54AFFA3ECDA7}" srcOrd="1" destOrd="0" presId="urn:microsoft.com/office/officeart/2005/8/layout/funnel1"/>
    <dgm:cxn modelId="{78EC1DDC-5EA0-4B27-B21C-EB2D7CE7533A}" type="presParOf" srcId="{935C01F2-E874-457F-A5BE-C2612AE65F4A}" destId="{1B33454B-0837-4DBB-BB6D-ED85EDDA487C}" srcOrd="2" destOrd="0" presId="urn:microsoft.com/office/officeart/2005/8/layout/funnel1"/>
    <dgm:cxn modelId="{1A2765E5-0B8D-4D39-BC6F-B638A9E73F04}" type="presParOf" srcId="{935C01F2-E874-457F-A5BE-C2612AE65F4A}" destId="{2E1CCDB7-787C-4E74-8B0A-FC23C9DEF24A}" srcOrd="3" destOrd="0" presId="urn:microsoft.com/office/officeart/2005/8/layout/funnel1"/>
    <dgm:cxn modelId="{12FBE41D-F492-4862-8D8D-E16533F8ACC2}" type="presParOf" srcId="{935C01F2-E874-457F-A5BE-C2612AE65F4A}" destId="{D6DCCACA-08E5-42E8-80B7-3058D298D366}" srcOrd="4" destOrd="0" presId="urn:microsoft.com/office/officeart/2005/8/layout/funnel1"/>
    <dgm:cxn modelId="{30B1F646-EF30-407B-8091-F252A99A7774}" type="presParOf" srcId="{935C01F2-E874-457F-A5BE-C2612AE65F4A}" destId="{8A68DEB9-DD79-4605-B4DB-82F2E3C2D24A}" srcOrd="5" destOrd="0" presId="urn:microsoft.com/office/officeart/2005/8/layout/funnel1"/>
    <dgm:cxn modelId="{A0D5FF05-C1B1-4CAE-AB19-D3C64C1C5557}" type="presParOf" srcId="{935C01F2-E874-457F-A5BE-C2612AE65F4A}" destId="{D247F570-7901-47D6-A84C-D4927BCCA6B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E3731-707E-4906-8FDE-84C5C87F009B}">
      <dsp:nvSpPr>
        <dsp:cNvPr id="0" name=""/>
        <dsp:cNvSpPr/>
      </dsp:nvSpPr>
      <dsp:spPr>
        <a:xfrm>
          <a:off x="917769" y="419005"/>
          <a:ext cx="13210993" cy="2887916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E6A52-E623-4086-A47F-54AFFA3ECDA7}">
      <dsp:nvSpPr>
        <dsp:cNvPr id="0" name=""/>
        <dsp:cNvSpPr/>
      </dsp:nvSpPr>
      <dsp:spPr>
        <a:xfrm>
          <a:off x="6730378" y="7490533"/>
          <a:ext cx="1611560" cy="1031398"/>
        </a:xfrm>
        <a:prstGeom prst="downArrow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3454B-0837-4DBB-BB6D-ED85EDDA487C}">
      <dsp:nvSpPr>
        <dsp:cNvPr id="0" name=""/>
        <dsp:cNvSpPr/>
      </dsp:nvSpPr>
      <dsp:spPr>
        <a:xfrm>
          <a:off x="3668413" y="8315652"/>
          <a:ext cx="7735490" cy="1933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latin typeface="Trebuchet MS" panose="020B0603020202020204" pitchFamily="34" charset="0"/>
            </a:rPr>
            <a:t>Модель </a:t>
          </a:r>
          <a:r>
            <a:rPr lang="ru-RU" sz="4700" kern="1200" dirty="0" smtClean="0">
              <a:solidFill>
                <a:schemeClr val="tx1"/>
              </a:solidFill>
              <a:latin typeface="Trebuchet MS" pitchFamily="34" charset="0"/>
            </a:rPr>
            <a:t>(паттерн) </a:t>
          </a:r>
          <a:r>
            <a:rPr lang="ru-RU" sz="4700" kern="1200" dirty="0" smtClean="0">
              <a:latin typeface="Trebuchet MS" panose="020B0603020202020204" pitchFamily="34" charset="0"/>
            </a:rPr>
            <a:t>финансового поведения</a:t>
          </a:r>
          <a:endParaRPr lang="ru-RU" sz="4700" b="1" kern="1200" dirty="0"/>
        </a:p>
      </dsp:txBody>
      <dsp:txXfrm>
        <a:off x="3668413" y="8315652"/>
        <a:ext cx="7735490" cy="1933872"/>
      </dsp:txXfrm>
    </dsp:sp>
    <dsp:sp modelId="{2E1CCDB7-787C-4E74-8B0A-FC23C9DEF24A}">
      <dsp:nvSpPr>
        <dsp:cNvPr id="0" name=""/>
        <dsp:cNvSpPr/>
      </dsp:nvSpPr>
      <dsp:spPr>
        <a:xfrm>
          <a:off x="4701370" y="3639075"/>
          <a:ext cx="5607524" cy="28871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Объективные факторы</a:t>
          </a:r>
          <a:endParaRPr lang="ru-RU" sz="3200" b="1" kern="1200" dirty="0"/>
        </a:p>
      </dsp:txBody>
      <dsp:txXfrm>
        <a:off x="5522573" y="4061888"/>
        <a:ext cx="3965118" cy="2041520"/>
      </dsp:txXfrm>
    </dsp:sp>
    <dsp:sp modelId="{D6DCCACA-08E5-42E8-80B7-3058D298D366}">
      <dsp:nvSpPr>
        <dsp:cNvPr id="0" name=""/>
        <dsp:cNvSpPr/>
      </dsp:nvSpPr>
      <dsp:spPr>
        <a:xfrm>
          <a:off x="2060023" y="1108026"/>
          <a:ext cx="5607524" cy="28871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Финансовая активность</a:t>
          </a:r>
          <a:endParaRPr lang="ru-RU" sz="3200" b="1" kern="1200" dirty="0"/>
        </a:p>
      </dsp:txBody>
      <dsp:txXfrm>
        <a:off x="2881226" y="1530839"/>
        <a:ext cx="3965118" cy="2041520"/>
      </dsp:txXfrm>
    </dsp:sp>
    <dsp:sp modelId="{8A68DEB9-DD79-4605-B4DB-82F2E3C2D24A}">
      <dsp:nvSpPr>
        <dsp:cNvPr id="0" name=""/>
        <dsp:cNvSpPr/>
      </dsp:nvSpPr>
      <dsp:spPr>
        <a:xfrm>
          <a:off x="7342750" y="1108033"/>
          <a:ext cx="5607524" cy="28871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Субъективные  факторы</a:t>
          </a:r>
          <a:endParaRPr lang="ru-RU" sz="3200" b="1" kern="1200" dirty="0"/>
        </a:p>
      </dsp:txBody>
      <dsp:txXfrm>
        <a:off x="8163953" y="1530846"/>
        <a:ext cx="3965118" cy="2041520"/>
      </dsp:txXfrm>
    </dsp:sp>
    <dsp:sp modelId="{D247F570-7901-47D6-A84C-D4927BCCA6BF}">
      <dsp:nvSpPr>
        <dsp:cNvPr id="0" name=""/>
        <dsp:cNvSpPr/>
      </dsp:nvSpPr>
      <dsp:spPr>
        <a:xfrm>
          <a:off x="473353" y="637569"/>
          <a:ext cx="14064784" cy="721979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0564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42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01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4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01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76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8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62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01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6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6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22878980" y="12714221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chart" Target="../charts/char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32286" y="449288"/>
            <a:ext cx="5849519" cy="3594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http://toplogos.ru/images/logo-c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27" y="521693"/>
            <a:ext cx="28578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54"/>
          <p:cNvSpPr/>
          <p:nvPr/>
        </p:nvSpPr>
        <p:spPr>
          <a:xfrm>
            <a:off x="1694915" y="4028472"/>
            <a:ext cx="20749161" cy="8731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15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Модели финансового поведения россиян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3200" dirty="0"/>
              <a:t>Социологическое исследование, проведенное Фондом «Общественное мнение» (ФОМ) по заказу Банка России. </a:t>
            </a:r>
            <a:endParaRPr lang="ru-RU" sz="3200" dirty="0" smtClean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3200" dirty="0" smtClean="0"/>
              <a:t>В </a:t>
            </a:r>
            <a:r>
              <a:rPr lang="ru-RU" sz="3200" dirty="0"/>
              <a:t>результате этого исследования были выявлены наиболее распространенные паттерны финансового поведения населения, а также определены мотивационные факторы, стимулы и барьеры населения при повышении собственного уровня финансовой грамотности.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Результаты этого и других проведенных исследований учитываются при подготовке информационных и обучающих материалов, а также для корректировки образовательных программ</a:t>
            </a:r>
            <a:r>
              <a:rPr lang="ru-RU" sz="3200" dirty="0" smtClean="0"/>
              <a:t>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32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solidFill>
                  <a:srgbClr val="FF0000"/>
                </a:solidFill>
                <a:latin typeface="Trebuchet MS" panose="020B0603020202020204" pitchFamily="34" charset="0"/>
              </a:rPr>
              <a:t>Информация с сайта </a:t>
            </a:r>
            <a:r>
              <a:rPr lang="en-US" sz="3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fincult.info</a:t>
            </a:r>
            <a:endParaRPr lang="ru-RU" sz="32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92900" y="12024831"/>
            <a:ext cx="3528292" cy="169116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1975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8430048" y="15788"/>
            <a:ext cx="585929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9900" b="1" dirty="0" smtClean="0">
                <a:solidFill>
                  <a:srgbClr val="FF0000"/>
                </a:solidFill>
                <a:latin typeface="Trebuchet MS" pitchFamily="34" charset="0"/>
              </a:rPr>
              <a:t>5,6%</a:t>
            </a:r>
            <a:endParaRPr lang="ru-RU" sz="199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" name="Shape 57"/>
          <p:cNvSpPr/>
          <p:nvPr/>
        </p:nvSpPr>
        <p:spPr>
          <a:xfrm>
            <a:off x="166688" y="302693"/>
            <a:ext cx="17065872" cy="30989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Финансово беспроблемные пенсионеры</a:t>
            </a:r>
            <a:endParaRPr sz="9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8" name="Picture 2" descr="http://toplogos.ru/images/logo-c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0650" y="3656495"/>
            <a:ext cx="856967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Возможности и ограничения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23964" y="5345832"/>
            <a:ext cx="896538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Есть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сбережения - как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в наличной форме, так и на вкладах.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Консервативное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поведение – избегают основных рисков.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Но: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слишком полагаются на близких в финансовых вопросах. 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Трудности при пользовании </a:t>
            </a:r>
            <a:r>
              <a:rPr lang="ru-RU" sz="3200" dirty="0" err="1">
                <a:solidFill>
                  <a:schemeClr val="tx1"/>
                </a:solidFill>
                <a:latin typeface="Trebuchet MS" panose="020B0603020202020204" pitchFamily="34" charset="0"/>
              </a:rPr>
              <a:t>финтехом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, отсюда ―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возможные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ошибки при пользовании картами.</a:t>
            </a:r>
          </a:p>
        </p:txBody>
      </p:sp>
      <p:pic>
        <p:nvPicPr>
          <p:cNvPr id="11" name="Picture 6" descr="http://nadejda96.ru/wp-content/uploads/2016/07/starost-1024x7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 b="675"/>
          <a:stretch/>
        </p:blipFill>
        <p:spPr bwMode="auto">
          <a:xfrm>
            <a:off x="0" y="3617913"/>
            <a:ext cx="14568264" cy="100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288344" y="11276617"/>
            <a:ext cx="8496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Просвещение: </a:t>
            </a:r>
            <a:r>
              <a:rPr lang="ru-RU" sz="3200" dirty="0">
                <a:latin typeface="Trebuchet MS" panose="020B0603020202020204" pitchFamily="34" charset="0"/>
              </a:rPr>
              <a:t>как защитить себя от мошенников, выбрать надежный банк, безопасно пользоваться банковскими продуктами</a:t>
            </a:r>
            <a:r>
              <a:rPr lang="ru-RU" sz="3200" dirty="0" smtClean="0">
                <a:latin typeface="Trebuchet MS" panose="020B0603020202020204" pitchFamily="34" charset="0"/>
              </a:rPr>
              <a:t>.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87279" y="10314384"/>
            <a:ext cx="8569671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Что делать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13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80"/>
    </mc:Choice>
    <mc:Fallback xmlns="">
      <p:transition advTm="878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/>
          <p:cNvSpPr/>
          <p:nvPr/>
        </p:nvSpPr>
        <p:spPr>
          <a:xfrm>
            <a:off x="166688" y="297722"/>
            <a:ext cx="15770225" cy="30989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Планирующие и разборчивые</a:t>
            </a:r>
            <a:endParaRPr sz="9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86454" y="5205873"/>
            <a:ext cx="909754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Наиболее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рациональный, информированный и осознанный выбор финансовых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услуг.</a:t>
            </a:r>
            <a:endParaRPr lang="ru-RU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Долгосрочное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планирование, финансовые цели.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Активное финансовое поведение,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пользование </a:t>
            </a:r>
            <a:r>
              <a:rPr lang="ru-RU" sz="3200" dirty="0" err="1">
                <a:solidFill>
                  <a:schemeClr val="tx1"/>
                </a:solidFill>
                <a:latin typeface="Trebuchet MS" panose="020B0603020202020204" pitchFamily="34" charset="0"/>
              </a:rPr>
              <a:t>финтехом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Пока нет финансового запаса, поэтому </a:t>
            </a:r>
            <a:r>
              <a:rPr lang="ru-RU" sz="3200" dirty="0">
                <a:latin typeface="Trebuchet MS" panose="020B0603020202020204" pitchFamily="34" charset="0"/>
              </a:rPr>
              <a:t>ограничены в плане сбережений и инвестирования</a:t>
            </a:r>
            <a:r>
              <a:rPr lang="ru-RU" sz="3200" dirty="0" smtClean="0">
                <a:latin typeface="Trebuchet MS" panose="020B0603020202020204" pitchFamily="34" charset="0"/>
              </a:rPr>
              <a:t>.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7923459" y="15788"/>
            <a:ext cx="585929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9900" b="1" dirty="0" smtClean="0">
                <a:solidFill>
                  <a:srgbClr val="FF0000"/>
                </a:solidFill>
                <a:latin typeface="Trebuchet MS" pitchFamily="34" charset="0"/>
              </a:rPr>
              <a:t>7,0%</a:t>
            </a:r>
            <a:endParaRPr lang="ru-RU" sz="199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5122" name="Picture 2" descr="T:\Антону_pix\планируюзщие и разборчивы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2709" r="1664" b="2072"/>
          <a:stretch/>
        </p:blipFill>
        <p:spPr bwMode="auto">
          <a:xfrm>
            <a:off x="35000" y="3473624"/>
            <a:ext cx="13368180" cy="1025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oplogos.ru/images/logo-c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60650" y="3473624"/>
            <a:ext cx="856967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Возможности и ограничения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60649" y="10386392"/>
            <a:ext cx="8569671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Что делать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60649" y="11394504"/>
            <a:ext cx="8569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latin typeface="Trebuchet MS" panose="020B0603020202020204" pitchFamily="34" charset="0"/>
              </a:rPr>
              <a:t>Обеспечение</a:t>
            </a:r>
            <a:r>
              <a:rPr lang="ru-RU" sz="3200" dirty="0" smtClean="0">
                <a:latin typeface="Trebuchet MS" panose="020B0603020202020204" pitchFamily="34" charset="0"/>
              </a:rPr>
              <a:t> долгосрочными финансовыми инструментами с низким порогом вхождения.</a:t>
            </a:r>
            <a:endParaRPr lang="ru-RU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0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39"/>
    </mc:Choice>
    <mc:Fallback xmlns="">
      <p:transition advTm="893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60650" y="4986338"/>
            <a:ext cx="84963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Не ориентируются на государство и считают, что оно не отвечает за финансовые ошибки частных лиц.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Хорошее </a:t>
            </a: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отношение к </a:t>
            </a:r>
            <a:r>
              <a:rPr lang="ru-RU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богатству. 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Относительно высокий доход и финансовый запас; долгосрочные цели.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  <a:latin typeface="Trebuchet MS" panose="020B0603020202020204" pitchFamily="34" charset="0"/>
              </a:rPr>
              <a:t>Активное финансовое поведение, пользование </a:t>
            </a:r>
            <a:r>
              <a:rPr lang="ru-RU" sz="3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финтехом</a:t>
            </a:r>
            <a:r>
              <a:rPr lang="ru-RU" sz="3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.</a:t>
            </a:r>
            <a:endParaRPr lang="ru-RU" sz="3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6502397" y="15788"/>
            <a:ext cx="735489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9900" b="1" dirty="0" smtClean="0">
                <a:solidFill>
                  <a:srgbClr val="FF0000"/>
                </a:solidFill>
                <a:latin typeface="Trebuchet MS" pitchFamily="34" charset="0"/>
              </a:rPr>
              <a:t>13,3%</a:t>
            </a:r>
            <a:endParaRPr lang="ru-RU" sz="199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" name="Shape 57"/>
          <p:cNvSpPr/>
          <p:nvPr/>
        </p:nvSpPr>
        <p:spPr>
          <a:xfrm>
            <a:off x="166688" y="1041356"/>
            <a:ext cx="17065872" cy="16215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Индивидуалисты</a:t>
            </a:r>
            <a:endParaRPr sz="9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10242" name="Picture 2" descr="T:\Людмиле_тест\1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/>
          <a:stretch/>
        </p:blipFill>
        <p:spPr bwMode="auto">
          <a:xfrm>
            <a:off x="0" y="3617368"/>
            <a:ext cx="14514952" cy="1009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60650" y="3858344"/>
            <a:ext cx="8569671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Возможности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59468" y="10588924"/>
            <a:ext cx="8569671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Что делать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326751" y="11468409"/>
            <a:ext cx="88905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Стимулировать долгосрочные инвестиции.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овлекать в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освоение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сложных 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финансовых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инструментов.</a:t>
            </a:r>
            <a:endParaRPr lang="ru-RU" sz="3200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3200" dirty="0">
              <a:latin typeface="Trebuchet MS" panose="020B0603020202020204" pitchFamily="34" charset="0"/>
            </a:endParaRPr>
          </a:p>
        </p:txBody>
      </p:sp>
      <p:pic>
        <p:nvPicPr>
          <p:cNvPr id="12" name="Picture 2" descr="http://toplogos.ru/images/logo-cb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9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86"/>
    </mc:Choice>
    <mc:Fallback xmlns="">
      <p:transition advTm="1058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6800512" y="5556328"/>
            <a:ext cx="7308136" cy="6486248"/>
          </a:xfrm>
          <a:prstGeom prst="rect">
            <a:avLst/>
          </a:prstGeom>
          <a:solidFill>
            <a:srgbClr val="FFC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91600" y="5554656"/>
            <a:ext cx="7848872" cy="64879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025" y="5556328"/>
            <a:ext cx="8087543" cy="6486248"/>
          </a:xfrm>
          <a:prstGeom prst="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166688" y="302693"/>
            <a:ext cx="23619196" cy="309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Возможности позитивных моделей финансового поведения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459" y="5819675"/>
            <a:ext cx="7416626" cy="2175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Высокий потенциал для инвестиционной активности</a:t>
            </a:r>
            <a:endParaRPr kumimoji="0" lang="ru-RU" sz="4400" b="1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821" y="10979824"/>
            <a:ext cx="5602214" cy="48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195" y="9360568"/>
            <a:ext cx="6314360" cy="57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9"/>
          <a:stretch/>
        </p:blipFill>
        <p:spPr bwMode="auto">
          <a:xfrm>
            <a:off x="17401067" y="8986516"/>
            <a:ext cx="5718413" cy="62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182" y="10114408"/>
            <a:ext cx="3584469" cy="5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64" y="9319470"/>
            <a:ext cx="3988017" cy="60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1"/>
          <a:stretch/>
        </p:blipFill>
        <p:spPr bwMode="auto">
          <a:xfrm>
            <a:off x="20555450" y="9756236"/>
            <a:ext cx="2613689" cy="62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075320" y="5756997"/>
            <a:ext cx="6670235" cy="21755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Наиболее рациональное финансовое поведение</a:t>
            </a:r>
            <a:endParaRPr kumimoji="0" lang="ru-RU" sz="4400" b="1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88544" y="5772352"/>
            <a:ext cx="6912768" cy="2852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Некоторая пассивность, но низкие риски совершения финансовых ошибок</a:t>
            </a:r>
            <a:endParaRPr kumimoji="0" lang="ru-RU" sz="4400" b="1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pic>
        <p:nvPicPr>
          <p:cNvPr id="1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2" descr="http://toplogos.ru/images/logo-cb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4026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clipartbest.com/cliparts/jix/69k/jix69kLx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11" y="4213279"/>
            <a:ext cx="8928992" cy="89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11131109" y="6713984"/>
            <a:ext cx="700851" cy="810799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http://toplogos.ru/images/logo-c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57"/>
          <p:cNvSpPr/>
          <p:nvPr/>
        </p:nvSpPr>
        <p:spPr>
          <a:xfrm>
            <a:off x="166688" y="302692"/>
            <a:ext cx="23619196" cy="309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err="1" smtClean="0">
                <a:solidFill>
                  <a:schemeClr val="tx1"/>
                </a:solidFill>
                <a:latin typeface="Trebuchet MS" pitchFamily="34" charset="0"/>
              </a:rPr>
              <a:t>Таргетированное</a:t>
            </a:r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 воздействие на разные целевые группы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313" y="7047056"/>
            <a:ext cx="5626100" cy="1683152"/>
          </a:xfrm>
          <a:prstGeom prst="rect">
            <a:avLst/>
          </a:prstGeom>
          <a:solidFill>
            <a:srgbClr val="FA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Образование</a:t>
            </a:r>
            <a:r>
              <a:rPr kumimoji="0" lang="ru-RU" sz="5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и п</a:t>
            </a: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росвещение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7585" y="12556607"/>
            <a:ext cx="5715750" cy="913711"/>
          </a:xfrm>
          <a:prstGeom prst="rect">
            <a:avLst/>
          </a:prstGeom>
          <a:solidFill>
            <a:srgbClr val="FA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Ограничения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47988" y="6785992"/>
            <a:ext cx="7632848" cy="2452593"/>
          </a:xfrm>
          <a:prstGeom prst="rect">
            <a:avLst/>
          </a:prstGeom>
          <a:solidFill>
            <a:srgbClr val="FA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Вовлечение в безопасную</a:t>
            </a:r>
            <a:r>
              <a:rPr kumimoji="0" lang="ru-RU" sz="50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финансову</a:t>
            </a: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ю активность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364416" y="7980669"/>
            <a:ext cx="4267744" cy="11291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rebuchet MS" panose="020B0603020202020204" pitchFamily="34" charset="0"/>
              </a:rPr>
              <a:t>Учет специфики модели поведения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4441" y="3756423"/>
            <a:ext cx="5715751" cy="913711"/>
          </a:xfrm>
          <a:prstGeom prst="rect">
            <a:avLst/>
          </a:prstGeom>
          <a:solidFill>
            <a:srgbClr val="FA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Защита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3313" y="8866700"/>
            <a:ext cx="5626100" cy="3591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Передача через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образовательные программы и информационное воздействие нужной именно этой модели информации.</a:t>
            </a:r>
            <a:endParaRPr lang="ru-RU" sz="3200" dirty="0" smtClean="0">
              <a:latin typeface="Trebuchet MS" panose="020B0603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47988" y="9270726"/>
            <a:ext cx="7632848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3200" dirty="0" smtClean="0">
                <a:latin typeface="Trebuchet MS" panose="020B0603020202020204" pitchFamily="34" charset="0"/>
              </a:rPr>
              <a:t>С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тимулирование пользования подходящими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данной модели  услугами.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52240" y="12042576"/>
            <a:ext cx="5661513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3200" dirty="0" smtClean="0">
                <a:latin typeface="Trebuchet MS" panose="020B0603020202020204" pitchFamily="34" charset="0"/>
              </a:rPr>
              <a:t>Изолирование от определенных сегментов финансового рынка.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20192" y="3724235"/>
            <a:ext cx="7691391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Обеспечение защиты прав и социальной поддержки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для данной модели.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0800000">
            <a:off x="11111881" y="9503584"/>
            <a:ext cx="700851" cy="810799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8843887" y="8262415"/>
            <a:ext cx="700851" cy="810799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13399102" y="8272375"/>
            <a:ext cx="700851" cy="810799"/>
          </a:xfrm>
          <a:prstGeom prst="downArrow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5327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http://toplogos.ru/images/logo-c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57"/>
          <p:cNvSpPr/>
          <p:nvPr/>
        </p:nvSpPr>
        <p:spPr>
          <a:xfrm>
            <a:off x="166688" y="1041355"/>
            <a:ext cx="23619196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Пример </a:t>
            </a:r>
            <a:r>
              <a:rPr lang="ru-RU" sz="9600" dirty="0" err="1" smtClean="0">
                <a:solidFill>
                  <a:schemeClr val="tx1"/>
                </a:solidFill>
                <a:latin typeface="Trebuchet MS" pitchFamily="34" charset="0"/>
              </a:rPr>
              <a:t>таргетированного</a:t>
            </a:r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 воздействия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292" y="7062865"/>
            <a:ext cx="5626100" cy="1683152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Образование и просвещение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47585" y="12556607"/>
            <a:ext cx="5715750" cy="91371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Ограничения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36416" y="6858000"/>
            <a:ext cx="6184526" cy="91371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Вовлечение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www.clipartbest.com/cliparts/jix/69k/jix69kLxT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211" y="4213279"/>
            <a:ext cx="8928992" cy="892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364416" y="7980669"/>
            <a:ext cx="4267744" cy="112915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rebuchet MS" panose="020B0603020202020204" pitchFamily="34" charset="0"/>
              </a:rPr>
              <a:t>м</a:t>
            </a:r>
            <a:r>
              <a:rPr lang="ru-RU" sz="3200" b="1" dirty="0" smtClean="0">
                <a:latin typeface="Trebuchet MS" panose="020B0603020202020204" pitchFamily="34" charset="0"/>
              </a:rPr>
              <a:t>алообеспеченные и доверчивые</a:t>
            </a:r>
            <a:endParaRPr kumimoji="0" lang="ru-RU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9718" y="8750855"/>
            <a:ext cx="6634212" cy="4083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как поддерживать позитивный баланс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бюджета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3200" dirty="0">
                <a:latin typeface="Trebuchet MS" panose="020B0603020202020204" pitchFamily="34" charset="0"/>
              </a:rPr>
              <a:t>к</a:t>
            </a:r>
            <a:r>
              <a:rPr lang="ru-RU" sz="3200" baseline="0" dirty="0" smtClean="0">
                <a:latin typeface="Trebuchet MS" panose="020B0603020202020204" pitchFamily="34" charset="0"/>
              </a:rPr>
              <a:t>акие финансовые инструменты</a:t>
            </a:r>
            <a:r>
              <a:rPr lang="ru-RU" sz="3200" dirty="0" smtClean="0">
                <a:latin typeface="Trebuchet MS" panose="020B0603020202020204" pitchFamily="34" charset="0"/>
              </a:rPr>
              <a:t> подходят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3200" dirty="0">
                <a:latin typeface="Trebuchet MS" panose="020B0603020202020204" pitchFamily="34" charset="0"/>
              </a:rPr>
              <a:t>к</a:t>
            </a:r>
            <a:r>
              <a:rPr lang="ru-RU" sz="3200" dirty="0" smtClean="0">
                <a:latin typeface="Trebuchet MS" panose="020B0603020202020204" pitchFamily="34" charset="0"/>
              </a:rPr>
              <a:t>ак пользоваться банковскими картами</a:t>
            </a:r>
          </a:p>
          <a:p>
            <a:pPr marL="685800" indent="-6858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Trebuchet MS" panose="020B0603020202020204" pitchFamily="34" charset="0"/>
              </a:rPr>
              <a:t>как распознать мошенников</a:t>
            </a:r>
          </a:p>
          <a:p>
            <a:pPr marL="685800" indent="-6858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Trebuchet MS" panose="020B0603020202020204" pitchFamily="34" charset="0"/>
              </a:rPr>
              <a:t>как защитить свои </a:t>
            </a:r>
            <a:r>
              <a:rPr lang="ru-RU" sz="3200" dirty="0" smtClean="0">
                <a:latin typeface="Trebuchet MS" panose="020B0603020202020204" pitchFamily="34" charset="0"/>
              </a:rPr>
              <a:t>права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8424" y="7988619"/>
            <a:ext cx="6189052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чтение договоров перед заключением услуги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3200" dirty="0" smtClean="0">
                <a:latin typeface="Trebuchet MS" panose="020B0603020202020204" pitchFamily="34" charset="0"/>
              </a:rPr>
              <a:t>с</a:t>
            </a: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тимулирование пользования банковскими</a:t>
            </a:r>
            <a:r>
              <a:rPr kumimoji="0" lang="ru-RU" sz="3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услугами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35343" y="12474624"/>
            <a:ext cx="5661513" cy="1129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3200" dirty="0">
                <a:latin typeface="Trebuchet MS" panose="020B0603020202020204" pitchFamily="34" charset="0"/>
              </a:rPr>
              <a:t>д</a:t>
            </a:r>
            <a:r>
              <a:rPr lang="ru-RU" sz="3200" dirty="0" smtClean="0">
                <a:latin typeface="Trebuchet MS" panose="020B0603020202020204" pitchFamily="34" charset="0"/>
              </a:rPr>
              <a:t>озирование долговой нагрузки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4441" y="3756423"/>
            <a:ext cx="5715751" cy="91371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Защита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05665" y="3761656"/>
            <a:ext cx="7691391" cy="26064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3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«горячая линия» для жалоб и вопросов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3200" dirty="0">
                <a:latin typeface="Trebuchet MS" panose="020B0603020202020204" pitchFamily="34" charset="0"/>
              </a:rPr>
              <a:t>б</a:t>
            </a:r>
            <a:r>
              <a:rPr lang="ru-RU" sz="3200" dirty="0" smtClean="0">
                <a:latin typeface="Trebuchet MS" panose="020B0603020202020204" pitchFamily="34" charset="0"/>
              </a:rPr>
              <a:t>есплатные консультации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3200" dirty="0" smtClean="0">
                <a:latin typeface="Trebuchet MS" panose="020B0603020202020204" pitchFamily="34" charset="0"/>
              </a:rPr>
              <a:t>специальные «социальные» финансовые услуги</a:t>
            </a: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1131109" y="6713984"/>
            <a:ext cx="700851" cy="810799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0800000">
            <a:off x="11111881" y="9503584"/>
            <a:ext cx="700851" cy="810799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8843887" y="8262415"/>
            <a:ext cx="700851" cy="810799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13399102" y="8272375"/>
            <a:ext cx="700851" cy="810799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1732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трелка вправо 19"/>
          <p:cNvSpPr/>
          <p:nvPr/>
        </p:nvSpPr>
        <p:spPr>
          <a:xfrm>
            <a:off x="166688" y="8693655"/>
            <a:ext cx="5400564" cy="3133220"/>
          </a:xfrm>
          <a:prstGeom prst="rightArrow">
            <a:avLst>
              <a:gd name="adj1" fmla="val 100000"/>
              <a:gd name="adj2" fmla="val 22439"/>
            </a:avLst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10692" y="5862732"/>
            <a:ext cx="5256560" cy="2305933"/>
          </a:xfrm>
          <a:prstGeom prst="rightArrow">
            <a:avLst>
              <a:gd name="adj1" fmla="val 100000"/>
              <a:gd name="adj2" fmla="val 22439"/>
            </a:avLst>
          </a:pr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http://toplogos.ru/images/logo-c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57"/>
          <p:cNvSpPr/>
          <p:nvPr/>
        </p:nvSpPr>
        <p:spPr>
          <a:xfrm>
            <a:off x="166688" y="1041355"/>
            <a:ext cx="23619196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Каналы </a:t>
            </a:r>
            <a:r>
              <a:rPr lang="ru-RU" sz="9600" dirty="0" err="1" smtClean="0">
                <a:solidFill>
                  <a:schemeClr val="tx1"/>
                </a:solidFill>
                <a:latin typeface="Trebuchet MS" pitchFamily="34" charset="0"/>
              </a:rPr>
              <a:t>таргетированного</a:t>
            </a:r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 воздействия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5564" y="5921896"/>
            <a:ext cx="4927684" cy="2246769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Учащиеся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Дошкольники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Школьники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туденты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664" y="4383886"/>
            <a:ext cx="5400588" cy="82137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Целевые группы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401" y="8658200"/>
            <a:ext cx="4927684" cy="3477875"/>
          </a:xfrm>
          <a:prstGeom prst="rect">
            <a:avLst/>
          </a:prstGeom>
          <a:noFill/>
          <a:ln w="76200">
            <a:noFill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4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Взрослые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11 моделей финансового поведения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ru-RU" sz="4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67264" y="5924650"/>
            <a:ext cx="5760640" cy="2985433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Образовательные программы</a:t>
            </a:r>
            <a:endParaRPr lang="ru-RU" sz="4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73619" y="8442176"/>
            <a:ext cx="5498301" cy="32932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ru-RU" sz="4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Информационное воздействие</a:t>
            </a:r>
          </a:p>
          <a:p>
            <a:endParaRPr lang="ru-RU" sz="2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ru-RU" sz="32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ru-RU" sz="2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44782" y="5954062"/>
            <a:ext cx="7056529" cy="263213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детские</a:t>
            </a: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сады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baseline="0" dirty="0" smtClean="0">
                <a:latin typeface="Trebuchet MS" panose="020B0603020202020204" pitchFamily="34" charset="0"/>
              </a:rPr>
              <a:t>школа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профессиональные училища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baseline="0" dirty="0" smtClean="0">
                <a:latin typeface="Trebuchet MS" panose="020B0603020202020204" pitchFamily="34" charset="0"/>
              </a:rPr>
              <a:t>вузы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dirty="0">
                <a:latin typeface="Trebuchet MS" panose="020B0603020202020204" pitchFamily="34" charset="0"/>
              </a:rPr>
              <a:t>к</a:t>
            </a: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урсы для взрослых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44529" y="8586192"/>
            <a:ext cx="7056784" cy="3222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СМИ: ТВ, пресса, радио</a:t>
            </a:r>
            <a:endParaRPr kumimoji="0" lang="ru-RU" sz="2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baseline="0" dirty="0" smtClean="0">
                <a:latin typeface="Trebuchet MS" panose="020B0603020202020204" pitchFamily="34" charset="0"/>
              </a:rPr>
              <a:t>Интернет: </a:t>
            </a:r>
            <a:r>
              <a:rPr lang="ru-RU" sz="2400" dirty="0" smtClean="0">
                <a:latin typeface="Trebuchet MS" panose="020B0603020202020204" pitchFamily="34" charset="0"/>
              </a:rPr>
              <a:t>социальные сети, сайт, ФОМ-</a:t>
            </a:r>
            <a:r>
              <a:rPr lang="ru-RU" sz="2400" dirty="0" err="1" smtClean="0">
                <a:latin typeface="Trebuchet MS" panose="020B0603020202020204" pitchFamily="34" charset="0"/>
              </a:rPr>
              <a:t>таргет</a:t>
            </a:r>
            <a:endParaRPr lang="ru-RU" sz="2400" dirty="0" smtClean="0">
              <a:latin typeface="Trebuchet MS" panose="020B0603020202020204" pitchFamily="34" charset="0"/>
            </a:endParaRP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baseline="0" dirty="0" smtClean="0">
                <a:latin typeface="Trebuchet MS" panose="020B0603020202020204" pitchFamily="34" charset="0"/>
              </a:rPr>
              <a:t>Банк</a:t>
            </a:r>
            <a:r>
              <a:rPr lang="ru-RU" sz="2400" dirty="0" smtClean="0">
                <a:latin typeface="Trebuchet MS" panose="020B0603020202020204" pitchFamily="34" charset="0"/>
              </a:rPr>
              <a:t> России: региональные отделения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400" dirty="0" smtClean="0">
                <a:latin typeface="Trebuchet MS" panose="020B0603020202020204" pitchFamily="34" charset="0"/>
              </a:rPr>
              <a:t>«Евангелисты»: волонтеры, </a:t>
            </a:r>
            <a:r>
              <a:rPr lang="ru-RU" sz="2400" dirty="0" err="1" smtClean="0">
                <a:latin typeface="Trebuchet MS" panose="020B0603020202020204" pitchFamily="34" charset="0"/>
              </a:rPr>
              <a:t>КраудФОМ</a:t>
            </a:r>
            <a:endParaRPr lang="ru-RU" sz="2400" dirty="0" smtClean="0">
              <a:latin typeface="Trebuchet MS" panose="020B0603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3579" y="4383886"/>
            <a:ext cx="5786333" cy="82137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Тип воздействия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44528" y="4383886"/>
            <a:ext cx="7056784" cy="82137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Каналы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18235" y="4383886"/>
            <a:ext cx="5220500" cy="82137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Цели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97613" y="5958805"/>
            <a:ext cx="5226734" cy="2483371"/>
          </a:xfrm>
          <a:prstGeom prst="rect">
            <a:avLst/>
          </a:prstGeom>
          <a:noFill/>
          <a:ln w="76200" cap="flat">
            <a:solidFill>
              <a:schemeClr val="bg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 smtClean="0">
                <a:latin typeface="Trebuchet MS" panose="020B0603020202020204" pitchFamily="34" charset="0"/>
              </a:rPr>
              <a:t>Учет выявленных негативных особенностей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 smtClean="0">
                <a:latin typeface="Trebuchet MS" panose="020B0603020202020204" pitchFamily="34" charset="0"/>
              </a:rPr>
              <a:t>Воспитание «правильных» моделей поведения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57589" y="8576320"/>
            <a:ext cx="5226734" cy="3222035"/>
          </a:xfrm>
          <a:prstGeom prst="rect">
            <a:avLst/>
          </a:prstGeom>
          <a:noFill/>
          <a:ln w="76200" cap="flat">
            <a:solidFill>
              <a:schemeClr val="accent5">
                <a:lumMod val="20000"/>
                <a:lumOff val="8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 smtClean="0">
                <a:latin typeface="Trebuchet MS" panose="020B0603020202020204" pitchFamily="34" charset="0"/>
              </a:rPr>
              <a:t>Коррекция негативных особенностей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800" dirty="0" smtClean="0">
                <a:latin typeface="Trebuchet MS" panose="020B0603020202020204" pitchFamily="34" charset="0"/>
              </a:rPr>
              <a:t>Стимулирование «правильных» моделей поведения</a:t>
            </a:r>
            <a:endParaRPr kumimoji="0" lang="ru-RU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9603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http://toplogos.ru/images/logo-cb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57"/>
          <p:cNvSpPr/>
          <p:nvPr/>
        </p:nvSpPr>
        <p:spPr>
          <a:xfrm>
            <a:off x="166688" y="302692"/>
            <a:ext cx="23619196" cy="309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От финансовой грамотности к финансовой культуре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4776" y="9594304"/>
            <a:ext cx="225376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Нужен</a:t>
            </a:r>
            <a:r>
              <a:rPr lang="ru-RU" sz="5400" b="1" dirty="0" smtClean="0">
                <a:solidFill>
                  <a:srgbClr val="FA0000"/>
                </a:solidFill>
                <a:latin typeface="Trebuchet MS" panose="020B0603020202020204" pitchFamily="34" charset="0"/>
              </a:rPr>
              <a:t> «культурный </a:t>
            </a:r>
            <a:r>
              <a:rPr lang="ru-RU" sz="5400" b="1" dirty="0">
                <a:solidFill>
                  <a:srgbClr val="FA0000"/>
                </a:solidFill>
                <a:latin typeface="Trebuchet MS" panose="020B0603020202020204" pitchFamily="34" charset="0"/>
              </a:rPr>
              <a:t>сдвиг» </a:t>
            </a:r>
            <a:r>
              <a:rPr lang="ru-RU" sz="5400" b="1" dirty="0">
                <a:solidFill>
                  <a:schemeClr val="tx1"/>
                </a:solidFill>
                <a:latin typeface="Trebuchet MS" panose="020B0603020202020204" pitchFamily="34" charset="0"/>
              </a:rPr>
              <a:t>— изменение сознания и поведения </a:t>
            </a:r>
            <a:r>
              <a:rPr lang="ru-RU" sz="5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населения и рыночных игроков в </a:t>
            </a:r>
            <a:r>
              <a:rPr lang="ru-RU" sz="5400" b="1" dirty="0">
                <a:solidFill>
                  <a:schemeClr val="tx1"/>
                </a:solidFill>
                <a:latin typeface="Trebuchet MS" panose="020B0603020202020204" pitchFamily="34" charset="0"/>
              </a:rPr>
              <a:t>отношении финансовой системы и денег.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96728" y="5633864"/>
            <a:ext cx="22722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</a:pPr>
            <a:r>
              <a:rPr lang="ru-RU" sz="4000" dirty="0" smtClean="0">
                <a:latin typeface="Trebuchet MS" panose="020B0603020202020204" pitchFamily="34" charset="0"/>
              </a:rPr>
              <a:t>Только финансового просвещения не достаточно: </a:t>
            </a:r>
          </a:p>
          <a:p>
            <a:pPr marL="625475" lvl="6" indent="4572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rebuchet MS" panose="020B0603020202020204" pitchFamily="34" charset="0"/>
              </a:rPr>
              <a:t>Не все модели поведения можно изменить с помощью обучения.</a:t>
            </a:r>
          </a:p>
          <a:p>
            <a:pPr marL="625475" lvl="6" indent="4572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rebuchet MS" panose="020B0603020202020204" pitchFamily="34" charset="0"/>
              </a:rPr>
              <a:t>Не всегда финансовая грамотность ведет к этичному поведению потребителя на рынке.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598713" y="4914330"/>
            <a:ext cx="23187172" cy="4391942"/>
          </a:xfrm>
          <a:prstGeom prst="downArrow">
            <a:avLst>
              <a:gd name="adj1" fmla="val 100000"/>
              <a:gd name="adj2" fmla="val 13062"/>
            </a:avLst>
          </a:prstGeom>
          <a:noFill/>
          <a:ln w="12700" cap="flat">
            <a:solidFill>
              <a:srgbClr val="FA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952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66688" y="1041355"/>
            <a:ext cx="23619196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Цели проекта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http://toplogos.ru/images/logo-c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82888" y="4985792"/>
            <a:ext cx="10009112" cy="5930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Arial" pitchFamily="34" charset="0"/>
              <a:buChar char="•"/>
            </a:pPr>
            <a:r>
              <a:rPr lang="ru-RU" sz="4800" dirty="0" smtClean="0">
                <a:latin typeface="Trebuchet MS" panose="020B0603020202020204" pitchFamily="34" charset="0"/>
              </a:rPr>
              <a:t>Изучение и </a:t>
            </a:r>
            <a:r>
              <a:rPr lang="ru-RU" sz="4800" dirty="0" err="1" smtClean="0">
                <a:latin typeface="Trebuchet MS" pitchFamily="34" charset="0"/>
              </a:rPr>
              <a:t>типологизация</a:t>
            </a:r>
            <a:r>
              <a:rPr lang="ru-RU" sz="4800" dirty="0" smtClean="0">
                <a:latin typeface="Trebuchet MS" pitchFamily="34" charset="0"/>
              </a:rPr>
              <a:t> моделей финансового </a:t>
            </a:r>
            <a:r>
              <a:rPr lang="ru-RU" sz="4800" dirty="0">
                <a:latin typeface="Trebuchet MS" pitchFamily="34" charset="0"/>
              </a:rPr>
              <a:t>поведения </a:t>
            </a:r>
            <a:r>
              <a:rPr lang="ru-RU" sz="4800" dirty="0" smtClean="0">
                <a:latin typeface="Trebuchet MS" pitchFamily="34" charset="0"/>
              </a:rPr>
              <a:t>населения.</a:t>
            </a: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Arial" pitchFamily="34" charset="0"/>
              <a:buChar char="•"/>
            </a:pPr>
            <a:r>
              <a:rPr lang="ru-RU" sz="4800" dirty="0" smtClean="0">
                <a:latin typeface="Trebuchet MS" pitchFamily="34" charset="0"/>
              </a:rPr>
              <a:t>Выявление стимулов и </a:t>
            </a:r>
            <a:r>
              <a:rPr lang="ru-RU" sz="4800" dirty="0">
                <a:latin typeface="Trebuchet MS" pitchFamily="34" charset="0"/>
              </a:rPr>
              <a:t>барьеров </a:t>
            </a:r>
            <a:r>
              <a:rPr lang="ru-RU" sz="4800" dirty="0" smtClean="0">
                <a:latin typeface="Trebuchet MS" pitchFamily="34" charset="0"/>
              </a:rPr>
              <a:t>для повышения финансовой грамотности для выделенных моделей.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itchFamily="34" charset="0"/>
              <a:sym typeface="Helvetica Light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6200000">
            <a:off x="4760269" y="1616324"/>
            <a:ext cx="5861721" cy="12600658"/>
          </a:xfrm>
          <a:prstGeom prst="downArrow">
            <a:avLst>
              <a:gd name="adj1" fmla="val 100000"/>
              <a:gd name="adj2" fmla="val 16583"/>
            </a:avLst>
          </a:prstGeom>
          <a:noFill/>
          <a:ln w="762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14280233" y="4481736"/>
            <a:ext cx="9505651" cy="8352928"/>
          </a:xfrm>
          <a:prstGeom prst="flowChartMultidocument">
            <a:avLst/>
          </a:prstGeom>
          <a:solidFill>
            <a:srgbClr val="FA0000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68264" y="5001210"/>
            <a:ext cx="8857580" cy="5961246"/>
          </a:xfrm>
          <a:prstGeom prst="rect">
            <a:avLst/>
          </a:prstGeom>
          <a:noFill/>
          <a:ln w="762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Реализация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chemeClr val="bg1"/>
                </a:solidFill>
              </a:rPr>
              <a:t>н</a:t>
            </a:r>
            <a:r>
              <a:rPr kumimoji="0" lang="ru-RU" sz="5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ациональной</a:t>
            </a:r>
            <a:r>
              <a:rPr kumimoji="0" lang="ru-RU" sz="5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стратегии по повышению финансовой грамотности населения</a:t>
            </a:r>
            <a:endParaRPr kumimoji="0" lang="en-US" sz="5400" b="1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39634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66688" y="1041355"/>
            <a:ext cx="23619196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Модели финансового поведения 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7987376"/>
              </p:ext>
            </p:extLst>
          </p:nvPr>
        </p:nvGraphicFramePr>
        <p:xfrm>
          <a:off x="0" y="3402013"/>
          <a:ext cx="15072318" cy="10313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http://toplogos.ru/images/logo-cb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458024" y="5579728"/>
            <a:ext cx="7327859" cy="5868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algn="l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Arial" pitchFamily="34" charset="0"/>
              <a:buChar char="•"/>
            </a:pPr>
            <a:r>
              <a:rPr lang="ru-RU" sz="4400" dirty="0" smtClean="0">
                <a:latin typeface="Trebuchet MS" pitchFamily="34" charset="0"/>
              </a:rPr>
              <a:t>Модели финансового поведения: устойчивые </a:t>
            </a:r>
            <a:r>
              <a:rPr lang="ru-RU" sz="4400" dirty="0">
                <a:latin typeface="Trebuchet MS" pitchFamily="34" charset="0"/>
              </a:rPr>
              <a:t>комплексы </a:t>
            </a:r>
            <a:r>
              <a:rPr lang="ru-RU" sz="4400" i="1" dirty="0">
                <a:latin typeface="Trebuchet MS" pitchFamily="34" charset="0"/>
              </a:rPr>
              <a:t>форм финансовой активности</a:t>
            </a:r>
            <a:r>
              <a:rPr lang="ru-RU" sz="4400" dirty="0">
                <a:latin typeface="Trebuchet MS" pitchFamily="34" charset="0"/>
              </a:rPr>
              <a:t> и факторов объективного </a:t>
            </a:r>
            <a:r>
              <a:rPr lang="ru-RU" sz="4400" dirty="0" smtClean="0">
                <a:latin typeface="Trebuchet MS" pitchFamily="34" charset="0"/>
              </a:rPr>
              <a:t>и </a:t>
            </a:r>
            <a:r>
              <a:rPr lang="ru-RU" sz="4400" dirty="0">
                <a:latin typeface="Trebuchet MS" pitchFamily="34" charset="0"/>
              </a:rPr>
              <a:t>субъективного свойства, их </a:t>
            </a:r>
            <a:r>
              <a:rPr lang="ru-RU" sz="4400" dirty="0" smtClean="0">
                <a:latin typeface="Trebuchet MS" pitchFamily="34" charset="0"/>
              </a:rPr>
              <a:t>определяющих.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57598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66688" y="1041355"/>
            <a:ext cx="23619196" cy="1621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«Работающие» критерии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2" descr="http://toplogos.ru/images/logo-c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90209" y="4986338"/>
            <a:ext cx="2148941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2" indent="-5715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dirty="0">
                <a:latin typeface="Trebuchet MS" panose="020B0603020202020204" pitchFamily="34" charset="0"/>
              </a:rPr>
              <a:t>Отношение к богатству: позитивное ― нейтральное ― негативное.</a:t>
            </a:r>
          </a:p>
          <a:p>
            <a:pPr marL="571500" lvl="2" indent="-5715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dirty="0">
                <a:latin typeface="Trebuchet MS" panose="020B0603020202020204" pitchFamily="34" charset="0"/>
              </a:rPr>
              <a:t>Локус контроля: готовность брать на себя ответственность за свои финансовые действия </a:t>
            </a:r>
            <a:br>
              <a:rPr lang="ru-RU" sz="3200" dirty="0">
                <a:latin typeface="Trebuchet MS" panose="020B0603020202020204" pitchFamily="34" charset="0"/>
              </a:rPr>
            </a:br>
            <a:r>
              <a:rPr lang="ru-RU" sz="3200" dirty="0">
                <a:latin typeface="Trebuchet MS" panose="020B0603020202020204" pitchFamily="34" charset="0"/>
              </a:rPr>
              <a:t>или переложить их на внешние обстоятельства.</a:t>
            </a:r>
          </a:p>
          <a:p>
            <a:pPr marL="571500" lvl="2" indent="-5715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dirty="0">
                <a:latin typeface="Trebuchet MS" panose="020B0603020202020204" pitchFamily="34" charset="0"/>
              </a:rPr>
              <a:t>Патернализм: склонность перекладывать ответственность за финансовые риски на государство.</a:t>
            </a:r>
          </a:p>
          <a:p>
            <a:pPr marL="571500" lvl="2" indent="-5715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dirty="0">
                <a:latin typeface="Trebuchet MS" panose="020B0603020202020204" pitchFamily="34" charset="0"/>
              </a:rPr>
              <a:t>Авантюризм и склонность к риску.</a:t>
            </a:r>
          </a:p>
          <a:p>
            <a:pPr marL="571500" lvl="2" indent="-5715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dirty="0">
                <a:latin typeface="Trebuchet MS" panose="020B0603020202020204" pitchFamily="34" charset="0"/>
              </a:rPr>
              <a:t>Готовность тратить время и усилия на осознанный выбор финансовой компании.</a:t>
            </a:r>
          </a:p>
          <a:p>
            <a:pPr marL="571500" lvl="2" indent="-5715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dirty="0">
                <a:latin typeface="Trebuchet MS" panose="020B0603020202020204" pitchFamily="34" charset="0"/>
              </a:rPr>
              <a:t>Доверие финансовой системе или поиск «своих людей» в банках.</a:t>
            </a:r>
          </a:p>
          <a:p>
            <a:pPr marL="571500" lvl="2" indent="-571500" algn="l"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ru-RU" sz="3200" dirty="0">
                <a:latin typeface="Trebuchet MS" panose="020B0603020202020204" pitchFamily="34" charset="0"/>
              </a:rPr>
              <a:t>Объективные факторы: уровень дохода, наличие финансовой подушки безопасности, статус пенсионера.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9500" y="11696288"/>
            <a:ext cx="192261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A0000"/>
                </a:solidFill>
                <a:latin typeface="Trebuchet MS" panose="020B0603020202020204" pitchFamily="34" charset="0"/>
              </a:rPr>
              <a:t>Паттерны (модели) финансового поведения</a:t>
            </a:r>
            <a:endParaRPr lang="ru-RU" sz="6000" b="1" dirty="0">
              <a:solidFill>
                <a:srgbClr val="FA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679575" y="4409728"/>
            <a:ext cx="21489564" cy="7286560"/>
          </a:xfrm>
          <a:prstGeom prst="downArrow">
            <a:avLst>
              <a:gd name="adj1" fmla="val 100000"/>
              <a:gd name="adj2" fmla="val 9760"/>
            </a:avLst>
          </a:prstGeom>
          <a:noFill/>
          <a:ln w="12700" cap="flat">
            <a:solidFill>
              <a:srgbClr val="FA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15945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65941214"/>
              </p:ext>
            </p:extLst>
          </p:nvPr>
        </p:nvGraphicFramePr>
        <p:xfrm>
          <a:off x="166688" y="4123840"/>
          <a:ext cx="23690262" cy="921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7"/>
          <p:cNvSpPr/>
          <p:nvPr/>
        </p:nvSpPr>
        <p:spPr>
          <a:xfrm>
            <a:off x="166688" y="302692"/>
            <a:ext cx="20953585" cy="309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en-US" sz="9600" dirty="0" smtClean="0">
                <a:solidFill>
                  <a:schemeClr val="tx1"/>
                </a:solidFill>
                <a:latin typeface="Trebuchet MS" pitchFamily="34" charset="0"/>
              </a:rPr>
              <a:t>11 </a:t>
            </a:r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моделей финансового поведения россиян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056" y="4015283"/>
            <a:ext cx="7358837" cy="6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280" y="4985792"/>
            <a:ext cx="7263891" cy="68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348" y="6720331"/>
            <a:ext cx="7121463" cy="5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685" y="9007210"/>
            <a:ext cx="6456790" cy="8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272" y="11614558"/>
            <a:ext cx="3323345" cy="5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219" y="12952602"/>
            <a:ext cx="5459788" cy="5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53" y="12336162"/>
            <a:ext cx="5602213" cy="49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0961725"/>
            <a:ext cx="6314361" cy="59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69"/>
          <a:stretch/>
        </p:blipFill>
        <p:spPr bwMode="auto">
          <a:xfrm>
            <a:off x="1380219" y="9318310"/>
            <a:ext cx="5718414" cy="6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81" y="7174481"/>
            <a:ext cx="3584469" cy="56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97" y="4847222"/>
            <a:ext cx="3988016" cy="61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1"/>
          <a:stretch/>
        </p:blipFill>
        <p:spPr bwMode="auto">
          <a:xfrm>
            <a:off x="3752053" y="9838047"/>
            <a:ext cx="2613688" cy="64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toplogos.ru/images/logo-cb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615936" y="3401616"/>
            <a:ext cx="0" cy="5256584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599712" y="8747496"/>
            <a:ext cx="2016224" cy="4968504"/>
          </a:xfrm>
          <a:prstGeom prst="line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/>
          <p:cNvSpPr txBox="1"/>
          <p:nvPr/>
        </p:nvSpPr>
        <p:spPr>
          <a:xfrm>
            <a:off x="20214171" y="3114038"/>
            <a:ext cx="3813542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Проблемные модели</a:t>
            </a:r>
            <a:endParaRPr kumimoji="0" lang="ru-RU" sz="2800" b="1" i="0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9575" y="3499793"/>
            <a:ext cx="3688508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spc="0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Позитивные модели</a:t>
            </a:r>
            <a:endParaRPr kumimoji="0" lang="ru-RU" sz="2800" b="1" i="0" strike="noStrike" cap="none" spc="0" normalizeH="0" baseline="0" dirty="0">
              <a:ln>
                <a:noFill/>
              </a:ln>
              <a:solidFill>
                <a:srgbClr val="00CC99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72137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31678" y="6209928"/>
            <a:ext cx="84963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Самый низкий  уровень доходов, соответственно,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о</a:t>
            </a:r>
            <a:r>
              <a:rPr lang="ru-RU" sz="3200" dirty="0" smtClean="0">
                <a:latin typeface="Trebuchet MS" panose="020B0603020202020204" pitchFamily="34" charset="0"/>
              </a:rPr>
              <a:t>дин </a:t>
            </a:r>
            <a:r>
              <a:rPr lang="ru-RU" sz="3200" dirty="0">
                <a:latin typeface="Trebuchet MS" panose="020B0603020202020204" pitchFamily="34" charset="0"/>
              </a:rPr>
              <a:t>из худших показателей баланса </a:t>
            </a:r>
            <a:r>
              <a:rPr lang="ru-RU" sz="3200" dirty="0" smtClean="0">
                <a:latin typeface="Trebuchet MS" panose="020B0603020202020204" pitchFamily="34" charset="0"/>
              </a:rPr>
              <a:t>бюджета.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Доверчивость при выборе финансовых агентов.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7016536" y="15788"/>
            <a:ext cx="735489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9900" b="1" dirty="0" smtClean="0">
                <a:solidFill>
                  <a:srgbClr val="FF0000"/>
                </a:solidFill>
                <a:latin typeface="Trebuchet MS" pitchFamily="34" charset="0"/>
              </a:rPr>
              <a:t>11,5%</a:t>
            </a:r>
            <a:endParaRPr lang="ru-RU" sz="199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" name="Shape 57"/>
          <p:cNvSpPr/>
          <p:nvPr/>
        </p:nvSpPr>
        <p:spPr>
          <a:xfrm>
            <a:off x="166688" y="302692"/>
            <a:ext cx="17065872" cy="30989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Малообеспеченные </a:t>
            </a:r>
            <a:r>
              <a:rPr lang="ru-RU" sz="9600" dirty="0">
                <a:solidFill>
                  <a:schemeClr val="tx1"/>
                </a:solidFill>
                <a:latin typeface="Trebuchet MS" pitchFamily="34" charset="0"/>
              </a:rPr>
              <a:t>и доверчивые</a:t>
            </a:r>
            <a:endParaRPr sz="9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7170" name="Picture 2" descr="http://mediakub.com/upload/blogers/Komandor/249577_s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/>
          <a:stretch/>
        </p:blipFill>
        <p:spPr bwMode="auto">
          <a:xfrm>
            <a:off x="-1" y="3617640"/>
            <a:ext cx="14549107" cy="1009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oplogos.ru/images/logo-c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87625" y="4259069"/>
            <a:ext cx="9096375" cy="1590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РИСК: 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социальная уязвимость,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A0000"/>
                </a:solidFill>
                <a:latin typeface="Trebuchet MS" panose="020B0603020202020204" pitchFamily="34" charset="0"/>
              </a:rPr>
              <a:t>доверчивость к мошенникам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7625" y="9306272"/>
            <a:ext cx="417550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A0000"/>
                </a:solidFill>
                <a:latin typeface="Trebuchet MS" panose="020B0603020202020204" pitchFamily="34" charset="0"/>
              </a:rPr>
              <a:t>Что делать</a:t>
            </a: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: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12406" y="10270246"/>
            <a:ext cx="84963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Защита от мошенников и социальная защита.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Просвещение: как определить мошенников, как </a:t>
            </a:r>
            <a:r>
              <a:rPr lang="ru-RU" sz="3200" dirty="0">
                <a:latin typeface="Trebuchet MS" panose="020B0603020202020204" pitchFamily="34" charset="0"/>
              </a:rPr>
              <a:t>свести концы с </a:t>
            </a:r>
            <a:r>
              <a:rPr lang="ru-RU" sz="3200" dirty="0" smtClean="0">
                <a:latin typeface="Trebuchet MS" panose="020B0603020202020204" pitchFamily="34" charset="0"/>
              </a:rPr>
              <a:t>концами и экономить.</a:t>
            </a:r>
            <a:endParaRPr lang="ru-RU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18"/>
    </mc:Choice>
    <mc:Fallback xmlns="">
      <p:transition advTm="891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7"/>
          <p:cNvSpPr/>
          <p:nvPr/>
        </p:nvSpPr>
        <p:spPr>
          <a:xfrm>
            <a:off x="166664" y="297723"/>
            <a:ext cx="15770249" cy="309892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Финансово нагруженные </a:t>
            </a:r>
            <a:r>
              <a:rPr lang="ru-RU" sz="9600" dirty="0">
                <a:solidFill>
                  <a:schemeClr val="tx1"/>
                </a:solidFill>
                <a:latin typeface="Trebuchet MS" pitchFamily="34" charset="0"/>
              </a:rPr>
              <a:t>горожане </a:t>
            </a:r>
            <a:endParaRPr sz="9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19835" y="6200631"/>
            <a:ext cx="84963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На фоне высокого дохода – большие траты (содержат большие семьи) и кредиты.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Несмотря на рациональность поведения, </a:t>
            </a:r>
            <a:r>
              <a:rPr lang="ru-RU" sz="3200" dirty="0">
                <a:latin typeface="Trebuchet MS" panose="020B0603020202020204" pitchFamily="34" charset="0"/>
              </a:rPr>
              <a:t>риски возрастают в ситуации внезапного ухудшения материального положения (потеря работы, форс-мажор в </a:t>
            </a:r>
            <a:r>
              <a:rPr lang="ru-RU" sz="3200" dirty="0" smtClean="0">
                <a:latin typeface="Trebuchet MS" panose="020B0603020202020204" pitchFamily="34" charset="0"/>
              </a:rPr>
              <a:t>экономике).  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7923458" y="15788"/>
            <a:ext cx="646054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9900" b="1" dirty="0" smtClean="0">
                <a:solidFill>
                  <a:srgbClr val="FF0000"/>
                </a:solidFill>
                <a:latin typeface="Trebuchet MS" pitchFamily="34" charset="0"/>
              </a:rPr>
              <a:t>3,4%</a:t>
            </a:r>
            <a:endParaRPr lang="ru-RU" sz="199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050" name="Picture 2" descr="http://photo.qip.ru/photo/vikochka/3810720/xlarge/885671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5256" r="319"/>
          <a:stretch/>
        </p:blipFill>
        <p:spPr bwMode="auto">
          <a:xfrm>
            <a:off x="-49360" y="3617913"/>
            <a:ext cx="14617848" cy="1015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oplogos.ru/images/logo-cb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87626" y="4847566"/>
            <a:ext cx="9111252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РИСК: </a:t>
            </a:r>
            <a:r>
              <a:rPr kumimoji="0" lang="ru-RU" sz="5000" b="1" i="0" u="none" strike="noStrike" cap="none" spc="0" normalizeH="0" baseline="0" dirty="0" err="1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перекредитованность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7626" y="10602416"/>
            <a:ext cx="4175508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A0000"/>
                </a:solidFill>
                <a:latin typeface="Trebuchet MS" panose="020B0603020202020204" pitchFamily="34" charset="0"/>
              </a:rPr>
              <a:t>Что делать</a:t>
            </a: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: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619835" y="11682536"/>
            <a:ext cx="8496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Просвещение: как подстраховаться от рисков.</a:t>
            </a:r>
            <a:endParaRPr lang="ru-RU" sz="3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30"/>
    </mc:Choice>
    <mc:Fallback xmlns="">
      <p:transition advTm="90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87625" y="6177394"/>
            <a:ext cx="892971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Верят</a:t>
            </a:r>
            <a:r>
              <a:rPr lang="ru-RU" sz="3200" dirty="0">
                <a:solidFill>
                  <a:schemeClr val="tx1"/>
                </a:solidFill>
                <a:latin typeface="Trebuchet MS" panose="020B0603020202020204" pitchFamily="34" charset="0"/>
              </a:rPr>
              <a:t>, что 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успеют вовремя выйти из финансовой пирамиды.</a:t>
            </a:r>
            <a:endParaRPr lang="ru-RU" sz="3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Патерналисты</a:t>
            </a: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(надеются на государство).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Переоценка собственного уровня финансовой грамотности и сложности с восприятием финансовой информации.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17006453" y="15788"/>
            <a:ext cx="7354899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9900" b="1" dirty="0" smtClean="0">
                <a:solidFill>
                  <a:srgbClr val="FF0000"/>
                </a:solidFill>
                <a:latin typeface="Trebuchet MS" pitchFamily="34" charset="0"/>
              </a:rPr>
              <a:t>14,</a:t>
            </a:r>
            <a:r>
              <a:rPr lang="en-US" sz="19900" b="1" dirty="0" smtClean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ru-RU" sz="19900" b="1" dirty="0" smtClean="0">
                <a:solidFill>
                  <a:srgbClr val="FF0000"/>
                </a:solidFill>
                <a:latin typeface="Trebuchet MS" pitchFamily="34" charset="0"/>
              </a:rPr>
              <a:t>%</a:t>
            </a:r>
            <a:endParaRPr lang="ru-RU" sz="199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7" name="Shape 57"/>
          <p:cNvSpPr/>
          <p:nvPr/>
        </p:nvSpPr>
        <p:spPr>
          <a:xfrm>
            <a:off x="166688" y="1041356"/>
            <a:ext cx="17065872" cy="16215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Авантюрные</a:t>
            </a:r>
            <a:endParaRPr sz="96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8194" name="Picture 2" descr="T:\Антону_pix\авантюрис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1"/>
          <a:stretch/>
        </p:blipFill>
        <p:spPr bwMode="auto">
          <a:xfrm>
            <a:off x="0" y="3619500"/>
            <a:ext cx="14579158" cy="1009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oplogos.ru/images/logo-cb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87625" y="4265712"/>
            <a:ext cx="8569671" cy="16831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РИСК: потенциальные </a:t>
            </a:r>
          </a:p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жертвы пирамид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87625" y="9954344"/>
            <a:ext cx="3815146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A0000"/>
                </a:solidFill>
                <a:latin typeface="Trebuchet MS" panose="020B0603020202020204" pitchFamily="34" charset="0"/>
              </a:rPr>
              <a:t>Что делать</a:t>
            </a:r>
            <a:r>
              <a:rPr kumimoji="0" lang="ru-RU" sz="5000" b="1" i="0" u="none" strike="noStrike" cap="none" spc="0" normalizeH="0" baseline="0" dirty="0" smtClean="0">
                <a:ln>
                  <a:noFill/>
                </a:ln>
                <a:solidFill>
                  <a:srgbClr val="FA0000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:</a:t>
            </a:r>
            <a:endParaRPr kumimoji="0" lang="ru-RU" sz="5000" b="1" i="0" u="none" strike="noStrike" cap="none" spc="0" normalizeH="0" baseline="0" dirty="0">
              <a:ln>
                <a:noFill/>
              </a:ln>
              <a:solidFill>
                <a:srgbClr val="FA0000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10636" y="10818440"/>
            <a:ext cx="86067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Ограничения рискованных инструментов (экзамен на квалификацию).</a:t>
            </a:r>
          </a:p>
          <a:p>
            <a:pPr marL="342900" lvl="2" indent="-342900" algn="l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rebuchet MS" panose="020B0603020202020204" pitchFamily="34" charset="0"/>
              </a:rPr>
              <a:t>Вовлечение в безопасные инструменты.</a:t>
            </a:r>
          </a:p>
        </p:txBody>
      </p:sp>
    </p:spTree>
    <p:extLst>
      <p:ext uri="{BB962C8B-B14F-4D97-AF65-F5344CB8AC3E}">
        <p14:creationId xmlns:p14="http://schemas.microsoft.com/office/powerpoint/2010/main" val="3726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28"/>
    </mc:Choice>
    <mc:Fallback xmlns="">
      <p:transition advTm="92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2191999" y="9738320"/>
            <a:ext cx="11809313" cy="3376539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3601" y="9738320"/>
            <a:ext cx="11608400" cy="33765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192001" y="4830869"/>
            <a:ext cx="11809312" cy="4907451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3601" y="4830869"/>
            <a:ext cx="11608399" cy="4907451"/>
          </a:xfrm>
          <a:prstGeom prst="rect">
            <a:avLst/>
          </a:prstGeom>
          <a:solidFill>
            <a:srgbClr val="CC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166688" y="302693"/>
            <a:ext cx="23619196" cy="309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59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sz="9600" dirty="0" smtClean="0">
                <a:solidFill>
                  <a:schemeClr val="tx1"/>
                </a:solidFill>
                <a:latin typeface="Trebuchet MS" pitchFamily="34" charset="0"/>
              </a:rPr>
              <a:t>Основные риски для проблемных моделей финансового поведения</a:t>
            </a:r>
            <a:endParaRPr sz="96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736" y="4868049"/>
            <a:ext cx="11161549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Социальная</a:t>
            </a:r>
            <a:r>
              <a:rPr kumimoji="0" lang="ru-RU" sz="4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уязвимость и финансовое неблагополучие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8872" y="3832047"/>
            <a:ext cx="18188282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Для каждой</a:t>
            </a:r>
            <a:r>
              <a:rPr kumimoji="0" lang="ru-RU" sz="36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модели поведения риски различаются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736" y="9813557"/>
            <a:ext cx="11161550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Риски стать жертвами «финансовых пирамид»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24048" y="4868049"/>
            <a:ext cx="10360452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4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Риски </a:t>
            </a: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оказаться жертвами</a:t>
            </a:r>
            <a:r>
              <a:rPr kumimoji="0" lang="ru-RU" sz="4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4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мошенников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52040" y="9885565"/>
            <a:ext cx="11161836" cy="14984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Риски</a:t>
            </a:r>
            <a:r>
              <a:rPr kumimoji="0" lang="ru-RU" sz="4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 не выдержать 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ru-RU" sz="44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кредитную нагрузку</a:t>
            </a:r>
            <a:endParaRPr kumimoji="0" lang="ru-RU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pic>
        <p:nvPicPr>
          <p:cNvPr id="1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20942" y="12834664"/>
            <a:ext cx="2096394" cy="73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2" descr="http://toplogos.ru/images/logo-cb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952" y="12690648"/>
            <a:ext cx="909368" cy="91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7244" y="11774017"/>
            <a:ext cx="2952653" cy="772551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Trebuchet MS" panose="020B0603020202020204" pitchFamily="34" charset="0"/>
                <a:sym typeface="Helvetica Light"/>
              </a:rPr>
              <a:t>авантюрные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66072" y="11774017"/>
            <a:ext cx="8077530" cy="772551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tx1"/>
                </a:solidFill>
                <a:latin typeface="Trebuchet MS" panose="020B0603020202020204" pitchFamily="34" charset="0"/>
              </a:rPr>
              <a:t>ф</a:t>
            </a:r>
            <a:r>
              <a:rPr lang="ru-RU" sz="3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инансово нагруженные горожане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99924" y="8271949"/>
            <a:ext cx="7077726" cy="772551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ф</a:t>
            </a:r>
            <a:r>
              <a:rPr lang="ru-RU" sz="36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рустрированные</a:t>
            </a:r>
            <a:r>
              <a:rPr lang="ru-RU" sz="3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экстерналы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2276" y="6463738"/>
            <a:ext cx="7827463" cy="772551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малообеспеченные и доверчивые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57806" y="7427699"/>
            <a:ext cx="8152872" cy="772551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н</a:t>
            </a:r>
            <a:r>
              <a:rPr lang="ru-RU" sz="36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изкоресурсные</a:t>
            </a:r>
            <a:r>
              <a:rPr lang="ru-RU" sz="3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на закате карьеры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2240" y="8626544"/>
            <a:ext cx="5865464" cy="772551"/>
          </a:xfrm>
          <a:prstGeom prst="round2Diag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финансовые </a:t>
            </a:r>
            <a:r>
              <a:rPr lang="ru-RU" sz="36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аудсайдеры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rebuchet MS" panose="020B0603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6114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827</Words>
  <Application>Microsoft Office PowerPoint</Application>
  <PresentationFormat>Произвольный</PresentationFormat>
  <Paragraphs>168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ZHILTSOV Denis S.</dc:creator>
  <cp:lastModifiedBy>Зорина Т.В.</cp:lastModifiedBy>
  <cp:revision>566</cp:revision>
  <cp:lastPrinted>2016-11-02T18:38:14Z</cp:lastPrinted>
  <dcterms:modified xsi:type="dcterms:W3CDTF">2018-07-10T07:11:57Z</dcterms:modified>
</cp:coreProperties>
</file>